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14E"/>
    <a:srgbClr val="D91E89"/>
    <a:srgbClr val="EBECED"/>
    <a:srgbClr val="FA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2272-3923-4F0C-92C9-CF8A76B1AA30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C48D-6FB4-47A5-B4C1-38E2E110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4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1F1E-69A8-4D82-A80C-A54C798E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2427FD-499D-41D3-864B-290620C81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DFE7D-8CA0-423B-A47D-9CABFC1C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627C5-69DE-4F10-A093-941A8F8B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41216-4622-4B0F-A4D3-78C4ED64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3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C1B73-349B-47F1-9C0B-0EF6B993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A14907-087F-47F9-B827-8565081B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143C8-F216-4877-BFFF-312B1C50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B2537-249D-4B29-8A61-10B17236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9FF0D-30EC-4A50-BBE6-B13A05E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6DE278-1B60-4DEF-A2D9-9C1720D67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B62D6A-4C72-4222-8CDE-D1EE73DB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F6540-7C5F-4839-B4FA-569868E9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0FD00-0844-4427-8AC9-BF9EB49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E6B38-CA02-4C19-8AA9-2CBC19FD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FF0C2-1B78-4AE3-8595-05F8D645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AA977-63A1-4AEB-BD84-22EA1321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1C1A6-1865-4807-B54B-92256A8B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5076D-5DD8-42FA-A3A2-B1286D00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A1CF6-8D86-4539-AC7B-FE423BA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DEE07-CC37-4C83-8526-AFFFDB39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1840C-581F-436D-80D1-F27F88B4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2B461-37C8-4081-9AAB-7EB86267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1530D-54FB-4AF7-B8FC-BB17A424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B4439-3A95-4491-8CDA-8FA8B7A8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18FB0-E7EE-4CC3-8D77-C3C9FE64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8837A-6B2A-471E-A42C-37BE33EA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BDF83C-F8E9-47C0-9BB1-AFBEB02F5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D91D76-489A-4D31-BFF2-457979B9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0E27E-501B-4B2F-BB1C-941C654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350675-4C31-4127-826E-69C392E8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3B14-EBEB-4F12-8C4F-5B019BC4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F90AC-088E-4A50-983E-0F91DA97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DDD75C-0BCE-4AF7-9208-6BC1F236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05203E-7110-42FC-8ADB-275F6FDAE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8F6E44-335E-4709-9B7A-48C85226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CC7064-A478-4367-B82C-443A304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E4F6A7-0B54-4833-A5E4-D042B040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F23DF8-DF91-4FDE-8DC3-89FF69FB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C9348-CEA0-462F-A0D5-5D2D72FF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F44B83-F406-4829-8F78-2501FED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ECAB1-CAAF-41A6-B6F4-0C3971EF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DA852-0B1D-4CD5-87A8-FA50669E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579EAB-02E9-47B2-B85C-D485AE13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B478D5-AD8B-4161-B887-EFFA558E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D97C2-8C79-4C06-9A81-825C135E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E29AB-802D-4DEE-8FF9-3417100A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DAA46-8CC2-4CFB-9EF6-8B573CC8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81BCF-83D2-4873-ADCF-297F02B6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13C5D-E603-4CBB-A610-0C2C9FE1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6994FE-D9CB-4329-98F3-74AB7DD7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95A2F-846A-4B32-8363-F881A41F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34F26-C4B2-430E-8879-C040C6F4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038AE-289F-4E2F-A247-82A520685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07D38-349F-4B37-B301-4AD3C0BE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8AD4D2-6D6B-4E0B-AB81-CA1CC5F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895BAD-AD96-4F10-ABED-FB850D4C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42583-6341-4459-8CB9-54D08BDE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8EF4D-32AE-41FD-B421-21ADE1F5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3C19EF-FA4A-4C6A-9A40-3F647FF60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EBCB9-735C-48E6-BED4-1596381B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6432-3DB1-45A8-81A8-C24701DDF1B3}" type="datetimeFigureOut">
              <a:rPr lang="ru-RU" smtClean="0"/>
              <a:t>вт 29.03.22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75F90-E9D3-417C-BC72-E703A8695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1A536-8D50-4698-93EF-BF58F3FEC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D9F160-83C3-4FF6-B502-1F1C6C53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588561"/>
            <a:ext cx="10394335" cy="1166980"/>
          </a:xfrm>
          <a:solidFill>
            <a:srgbClr val="D91E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придорожного сервиса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B62700-0A0F-4C70-92C2-A6FEDAC567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2" y="565246"/>
            <a:ext cx="1056641" cy="1320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BA28DB-AE5B-4E27-BFD4-C8AA1D974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31" t="32605" r="10308" b="12188"/>
          <a:stretch/>
        </p:blipFill>
        <p:spPr>
          <a:xfrm>
            <a:off x="8458411" y="2990938"/>
            <a:ext cx="3434209" cy="349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B3C879-2B77-45B5-B439-95D4308C2C11}"/>
              </a:ext>
            </a:extLst>
          </p:cNvPr>
          <p:cNvSpPr txBox="1"/>
          <p:nvPr/>
        </p:nvSpPr>
        <p:spPr>
          <a:xfrm>
            <a:off x="862447" y="1962655"/>
            <a:ext cx="6736139" cy="523220"/>
          </a:xfrm>
          <a:prstGeom prst="rect">
            <a:avLst/>
          </a:prstGeom>
          <a:solidFill>
            <a:srgbClr val="EBECED"/>
          </a:solidFill>
          <a:ln>
            <a:solidFill>
              <a:srgbClr val="EBE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Общее описание и расположение участка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0852A-AD1B-4009-88C2-CB5A837152D0}"/>
              </a:ext>
            </a:extLst>
          </p:cNvPr>
          <p:cNvSpPr txBox="1"/>
          <p:nvPr/>
        </p:nvSpPr>
        <p:spPr>
          <a:xfrm>
            <a:off x="327531" y="2688220"/>
            <a:ext cx="8130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Адрес: </a:t>
            </a:r>
            <a:r>
              <a:rPr lang="ru-RU" sz="2000" i="1" dirty="0"/>
              <a:t>Краснодарский край, р-н Брюховецкий, </a:t>
            </a:r>
          </a:p>
          <a:p>
            <a:r>
              <a:rPr lang="ru-RU" sz="2000" i="1" dirty="0" err="1"/>
              <a:t>ст-ца</a:t>
            </a:r>
            <a:r>
              <a:rPr lang="ru-RU" sz="2000" i="1" dirty="0"/>
              <a:t> Брюховецкая, в границах кадастрового квартала 23:04:0502229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CB974-21B0-4C2C-83B9-9381DE88645B}"/>
              </a:ext>
            </a:extLst>
          </p:cNvPr>
          <p:cNvSpPr txBox="1"/>
          <p:nvPr/>
        </p:nvSpPr>
        <p:spPr>
          <a:xfrm>
            <a:off x="327531" y="3491954"/>
            <a:ext cx="625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Кадастровый номер участка: </a:t>
            </a:r>
            <a:r>
              <a:rPr lang="ru-RU" sz="2000" i="1" dirty="0"/>
              <a:t>23:04:0502229:326</a:t>
            </a:r>
            <a:r>
              <a:rPr lang="ru-RU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BFA60-FBCB-4876-91CF-3E2801885161}"/>
              </a:ext>
            </a:extLst>
          </p:cNvPr>
          <p:cNvSpPr txBox="1"/>
          <p:nvPr/>
        </p:nvSpPr>
        <p:spPr>
          <a:xfrm>
            <a:off x="327531" y="3963744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Площадь: </a:t>
            </a:r>
            <a:r>
              <a:rPr lang="ru-RU" sz="2000" i="1" dirty="0"/>
              <a:t>0,32 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70697-00F7-403A-ADAC-D5AEE805C626}"/>
              </a:ext>
            </a:extLst>
          </p:cNvPr>
          <p:cNvSpPr txBox="1"/>
          <p:nvPr/>
        </p:nvSpPr>
        <p:spPr>
          <a:xfrm>
            <a:off x="327531" y="4414468"/>
            <a:ext cx="583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Категория земель: </a:t>
            </a:r>
            <a:r>
              <a:rPr lang="ru-RU" sz="2000" i="1" dirty="0"/>
              <a:t>земли населённых пунктов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AEBE0-FFC1-45D2-AF43-8F997FF8F7A9}"/>
              </a:ext>
            </a:extLst>
          </p:cNvPr>
          <p:cNvSpPr txBox="1"/>
          <p:nvPr/>
        </p:nvSpPr>
        <p:spPr>
          <a:xfrm>
            <a:off x="327531" y="4862915"/>
            <a:ext cx="496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Вид разрешенного использования</a:t>
            </a:r>
            <a:r>
              <a:rPr lang="ru-RU" sz="2400" dirty="0"/>
              <a:t>: </a:t>
            </a:r>
          </a:p>
          <a:p>
            <a:r>
              <a:rPr lang="ru-RU" sz="2000" i="1" dirty="0"/>
              <a:t>объекты дорожного сервиса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5DDA6-ACB3-4376-9356-F23936ABD3B7}"/>
              </a:ext>
            </a:extLst>
          </p:cNvPr>
          <p:cNvSpPr txBox="1"/>
          <p:nvPr/>
        </p:nvSpPr>
        <p:spPr>
          <a:xfrm>
            <a:off x="341201" y="5601579"/>
            <a:ext cx="80586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Информация о собственнике: </a:t>
            </a:r>
            <a:r>
              <a:rPr lang="ru-RU" sz="2000" i="1" dirty="0"/>
              <a:t>государственная собственность </a:t>
            </a:r>
          </a:p>
          <a:p>
            <a:r>
              <a:rPr lang="ru-RU" sz="2000" i="1" dirty="0"/>
              <a:t>не разграничена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B43A3-CBB1-4D5F-8A79-6D4043BECB4D}"/>
              </a:ext>
            </a:extLst>
          </p:cNvPr>
          <p:cNvSpPr txBox="1"/>
          <p:nvPr/>
        </p:nvSpPr>
        <p:spPr>
          <a:xfrm>
            <a:off x="4230516" y="125611"/>
            <a:ext cx="294689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r>
              <a:rPr lang="ru-RU" b="1" dirty="0"/>
              <a:t>Инвестиционная площадка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0AF2B9E-EA89-4F26-923E-384A91F5114B}"/>
              </a:ext>
            </a:extLst>
          </p:cNvPr>
          <p:cNvCxnSpPr>
            <a:cxnSpLocks/>
          </p:cNvCxnSpPr>
          <p:nvPr/>
        </p:nvCxnSpPr>
        <p:spPr>
          <a:xfrm flipH="1">
            <a:off x="7709095" y="2224265"/>
            <a:ext cx="4482906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18BB18D-AC40-4B6F-A6C8-50243747A11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-1" y="2224265"/>
            <a:ext cx="862448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F1B913-ADDF-4A89-9AA7-17F4E1CCE416}"/>
              </a:ext>
            </a:extLst>
          </p:cNvPr>
          <p:cNvSpPr txBox="1"/>
          <p:nvPr/>
        </p:nvSpPr>
        <p:spPr>
          <a:xfrm>
            <a:off x="8979899" y="2500622"/>
            <a:ext cx="2391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Брюховецкий район</a:t>
            </a:r>
          </a:p>
        </p:txBody>
      </p:sp>
      <p:sp>
        <p:nvSpPr>
          <p:cNvPr id="26" name="Блок-схема: данные 25">
            <a:extLst>
              <a:ext uri="{FF2B5EF4-FFF2-40B4-BE49-F238E27FC236}">
                <a16:creationId xmlns:a16="http://schemas.microsoft.com/office/drawing/2014/main" id="{5E3A2C26-90D4-4E64-BB8A-63AD307FEDE0}"/>
              </a:ext>
            </a:extLst>
          </p:cNvPr>
          <p:cNvSpPr/>
          <p:nvPr/>
        </p:nvSpPr>
        <p:spPr>
          <a:xfrm>
            <a:off x="10394335" y="578440"/>
            <a:ext cx="1056641" cy="1187226"/>
          </a:xfrm>
          <a:prstGeom prst="flowChartInputOutput">
            <a:avLst/>
          </a:prstGeom>
          <a:solidFill>
            <a:srgbClr val="1CB14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1A9D3B9-5CCC-41F3-BB56-D53FF4FA168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598586" y="2224265"/>
            <a:ext cx="4593414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5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61307-EAFD-4AFE-8981-4B0C65D31A7C}"/>
              </a:ext>
            </a:extLst>
          </p:cNvPr>
          <p:cNvSpPr txBox="1"/>
          <p:nvPr/>
        </p:nvSpPr>
        <p:spPr>
          <a:xfrm>
            <a:off x="1181686" y="450166"/>
            <a:ext cx="51994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Инфраструктурное обеспечение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E572549-3C78-4CD7-92A1-1B1DFF3E068A}"/>
              </a:ext>
            </a:extLst>
          </p:cNvPr>
          <p:cNvCxnSpPr>
            <a:cxnSpLocks/>
          </p:cNvCxnSpPr>
          <p:nvPr/>
        </p:nvCxnSpPr>
        <p:spPr>
          <a:xfrm>
            <a:off x="0" y="720167"/>
            <a:ext cx="1181686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C3767FD-6119-452A-B3A5-B17AF3B90F0B}"/>
              </a:ext>
            </a:extLst>
          </p:cNvPr>
          <p:cNvCxnSpPr>
            <a:cxnSpLocks/>
          </p:cNvCxnSpPr>
          <p:nvPr/>
        </p:nvCxnSpPr>
        <p:spPr>
          <a:xfrm>
            <a:off x="6381123" y="720167"/>
            <a:ext cx="5810877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872DB1-CC42-4313-A6E1-7F65B4F2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7" t="82276" r="81531" b="12983"/>
          <a:stretch/>
        </p:blipFill>
        <p:spPr>
          <a:xfrm>
            <a:off x="516144" y="5908432"/>
            <a:ext cx="916156" cy="4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4A9391-6869-46D5-B0D8-3B230DE7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9" t="66470" r="81355" b="26573"/>
          <a:stretch/>
        </p:blipFill>
        <p:spPr>
          <a:xfrm>
            <a:off x="516144" y="4788895"/>
            <a:ext cx="948395" cy="70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9B60B6-B1A6-4429-B3A6-4CF144E4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1" t="48789" r="81423" b="43154"/>
          <a:stretch/>
        </p:blipFill>
        <p:spPr>
          <a:xfrm>
            <a:off x="516144" y="3741108"/>
            <a:ext cx="948395" cy="91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A26E32-AE0E-49E3-9BAC-8B755C008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0" t="37943" r="81193" b="52617"/>
          <a:stretch/>
        </p:blipFill>
        <p:spPr>
          <a:xfrm>
            <a:off x="488615" y="2657089"/>
            <a:ext cx="948394" cy="9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3879C4-5957-4843-BDB9-7C3BDE50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4" t="22961" r="81020" b="66037"/>
          <a:stretch/>
        </p:blipFill>
        <p:spPr>
          <a:xfrm>
            <a:off x="488615" y="1278019"/>
            <a:ext cx="943685" cy="1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A36503-80F7-49EE-A56E-9C2EA3973EAC}"/>
              </a:ext>
            </a:extLst>
          </p:cNvPr>
          <p:cNvSpPr txBox="1"/>
          <p:nvPr/>
        </p:nvSpPr>
        <p:spPr>
          <a:xfrm>
            <a:off x="1631602" y="1326827"/>
            <a:ext cx="6274440" cy="1015663"/>
          </a:xfrm>
          <a:prstGeom prst="rect">
            <a:avLst/>
          </a:prstGeom>
          <a:ln w="28575">
            <a:solidFill>
              <a:srgbClr val="1CB1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Средний класс напряжения – </a:t>
            </a:r>
            <a:r>
              <a:rPr lang="ru-RU" sz="2000" i="1" dirty="0"/>
              <a:t>от 1 </a:t>
            </a:r>
            <a:r>
              <a:rPr lang="ru-RU" sz="2000" i="1" dirty="0" err="1"/>
              <a:t>кВ</a:t>
            </a:r>
            <a:r>
              <a:rPr lang="ru-RU" sz="2000" i="1" dirty="0"/>
              <a:t> до 35 </a:t>
            </a:r>
            <a:r>
              <a:rPr lang="ru-RU" sz="2000" i="1" dirty="0" err="1"/>
              <a:t>кВ</a:t>
            </a:r>
            <a:endParaRPr lang="ru-RU" sz="2000" i="1" dirty="0"/>
          </a:p>
          <a:p>
            <a:r>
              <a:rPr lang="ru-RU" sz="2000" b="1" dirty="0"/>
              <a:t>Свободная мощность (МВт) </a:t>
            </a:r>
            <a:r>
              <a:rPr lang="ru-RU" sz="2000" dirty="0"/>
              <a:t>– </a:t>
            </a:r>
            <a:r>
              <a:rPr lang="ru-RU" sz="2000" i="1" dirty="0"/>
              <a:t>уточняется по заявке </a:t>
            </a:r>
          </a:p>
          <a:p>
            <a:r>
              <a:rPr lang="ru-RU" sz="2000" b="1" dirty="0"/>
              <a:t>Расстояние</a:t>
            </a:r>
            <a:r>
              <a:rPr lang="ru-RU" sz="2000" dirty="0"/>
              <a:t> – </a:t>
            </a:r>
            <a:r>
              <a:rPr lang="ru-RU" sz="2000" i="1" dirty="0"/>
              <a:t>200 м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2C54FE-6463-4DF4-A62D-013B9363BFD1}"/>
              </a:ext>
            </a:extLst>
          </p:cNvPr>
          <p:cNvSpPr txBox="1"/>
          <p:nvPr/>
        </p:nvSpPr>
        <p:spPr>
          <a:xfrm>
            <a:off x="1631602" y="2596317"/>
            <a:ext cx="6274440" cy="1015663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Источник водоснабжения </a:t>
            </a:r>
            <a:r>
              <a:rPr lang="ru-RU" sz="2000" dirty="0"/>
              <a:t>– </a:t>
            </a:r>
            <a:r>
              <a:rPr lang="ru-RU" sz="2000" i="1" dirty="0"/>
              <a:t>скважина</a:t>
            </a:r>
          </a:p>
          <a:p>
            <a:r>
              <a:rPr lang="ru-RU" sz="2000" b="1" dirty="0"/>
              <a:t>Мощность</a:t>
            </a:r>
            <a:r>
              <a:rPr lang="ru-RU" sz="2000" dirty="0"/>
              <a:t> – </a:t>
            </a:r>
            <a:r>
              <a:rPr lang="ru-RU" sz="2000" i="1" dirty="0"/>
              <a:t>2300 м</a:t>
            </a:r>
            <a:r>
              <a:rPr lang="ru-RU" sz="2000" i="1" baseline="30000" dirty="0"/>
              <a:t>3</a:t>
            </a:r>
            <a:r>
              <a:rPr lang="ru-RU" sz="2000" i="1" dirty="0"/>
              <a:t> в сутки;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45 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281A17-B7C7-4850-A277-79041E4EDE95}"/>
              </a:ext>
            </a:extLst>
          </p:cNvPr>
          <p:cNvSpPr txBox="1"/>
          <p:nvPr/>
        </p:nvSpPr>
        <p:spPr>
          <a:xfrm>
            <a:off x="1631602" y="3877205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Подводящий газопровод высокого давления</a:t>
            </a:r>
            <a:r>
              <a:rPr lang="ru-RU" sz="2000" i="1" dirty="0"/>
              <a:t>–0,6 МПа;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уточняется по запросу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D3C5F-9B50-4F9F-A3CD-83297A3B0A87}"/>
              </a:ext>
            </a:extLst>
          </p:cNvPr>
          <p:cNvSpPr txBox="1"/>
          <p:nvPr/>
        </p:nvSpPr>
        <p:spPr>
          <a:xfrm>
            <a:off x="1631601" y="4857687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Автомагистраль</a:t>
            </a:r>
            <a:r>
              <a:rPr lang="ru-RU" sz="2000" dirty="0"/>
              <a:t> «Краснодар - Ейск»;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0 км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719A5-6069-461A-96BA-71E8ABFD1BD4}"/>
              </a:ext>
            </a:extLst>
          </p:cNvPr>
          <p:cNvSpPr txBox="1"/>
          <p:nvPr/>
        </p:nvSpPr>
        <p:spPr>
          <a:xfrm>
            <a:off x="1631602" y="5792281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ж/д станция </a:t>
            </a:r>
            <a:r>
              <a:rPr lang="ru-RU" sz="2000" i="1" dirty="0"/>
              <a:t>«Брюховецкая»;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5 км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C11A1F9-837F-4720-84EB-9D646C264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88" y="1326826"/>
            <a:ext cx="3523144" cy="253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9EF843D-C72A-4CE3-9D99-C70D400E7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88" y="4220309"/>
            <a:ext cx="3523144" cy="237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368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136</Words>
  <Application>Microsoft Office PowerPoint</Application>
  <PresentationFormat>Широкоэкранный</PresentationFormat>
  <Paragraphs>28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Строительство  объектов придорожного сервиса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объекта  придорожного сервиса</dc:title>
  <dc:creator>Богдан С. Родачин</dc:creator>
  <cp:lastModifiedBy>Богдан С. Родачин</cp:lastModifiedBy>
  <cp:revision>17</cp:revision>
  <dcterms:created xsi:type="dcterms:W3CDTF">2022-03-29T05:15:09Z</dcterms:created>
  <dcterms:modified xsi:type="dcterms:W3CDTF">2022-03-29T08:26:29Z</dcterms:modified>
</cp:coreProperties>
</file>