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B14E"/>
    <a:srgbClr val="D91E89"/>
    <a:srgbClr val="EBECED"/>
    <a:srgbClr val="FAD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A2272-3923-4F0C-92C9-CF8A76B1AA30}" type="datetimeFigureOut">
              <a:rPr lang="ru-RU" smtClean="0"/>
              <a:t>пн 04.04.22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DC48D-6FB4-47A5-B4C1-38E2E1103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9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DC48D-6FB4-47A5-B4C1-38E2E1103B5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941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DC48D-6FB4-47A5-B4C1-38E2E1103B5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79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61F1E-69A8-4D82-A80C-A54C798E4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2427FD-499D-41D3-864B-290620C81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DFE7D-8CA0-423B-A47D-9CABFC1C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пн 04.04.22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E627C5-69DE-4F10-A093-941A8F8BB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241216-4622-4B0F-A4D3-78C4ED642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53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C1B73-349B-47F1-9C0B-0EF6B9931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A14907-087F-47F9-B827-8565081BB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1143C8-F216-4877-BFFF-312B1C50D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пн 04.04.22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B2537-249D-4B29-8A61-10B172365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29FF0D-30EC-4A50-BBE6-B13A05EA2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43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6DE278-1B60-4DEF-A2D9-9C1720D678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B62D6A-4C72-4222-8CDE-D1EE73DB7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BF6540-7C5F-4839-B4FA-569868E9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пн 04.04.22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60FD00-0844-4427-8AC9-BF9EB496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3E6B38-CA02-4C19-8AA9-2CBC19FDF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52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FF0C2-1B78-4AE3-8595-05F8D645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9AA977-63A1-4AEB-BD84-22EA13210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21C1A6-1865-4807-B54B-92256A8B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пн 04.04.22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A5076D-5DD8-42FA-A3A2-B1286D00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0A1CF6-8D86-4539-AC7B-FE423BA3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4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DEE07-CC37-4C83-8526-AFFFDB39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B1840C-581F-436D-80D1-F27F88B4F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42B461-37C8-4081-9AAB-7EB862678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пн 04.04.22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81530D-54FB-4AF7-B8FC-BB17A424E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7B4439-3A95-4491-8CDA-8FA8B7A87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9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18FB0-E7EE-4CC3-8D77-C3C9FE64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18837A-6B2A-471E-A42C-37BE33EA7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BDF83C-F8E9-47C0-9BB1-AFBEB02F5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D91D76-489A-4D31-BFF2-457979B9D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пн 04.04.22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C0E27E-501B-4B2F-BB1C-941C654F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350675-4C31-4127-826E-69C392E8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8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3B14-EBEB-4F12-8C4F-5B019BC43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DF90AC-088E-4A50-983E-0F91DA976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DDD75C-0BCE-4AF7-9208-6BC1F2368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05203E-7110-42FC-8ADB-275F6FDAE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8F6E44-335E-4709-9B7A-48C852265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CC7064-A478-4367-B82C-443A304D8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пн 04.04.22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E4F6A7-0B54-4833-A5E4-D042B040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F23DF8-DF91-4FDE-8DC3-89FF69FB2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50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C9348-CEA0-462F-A0D5-5D2D72FF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F44B83-F406-4829-8F78-2501FED67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пн 04.04.22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6ECAB1-CAAF-41A6-B6F4-0C3971EFF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9DA852-0B1D-4CD5-87A8-FA50669ED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249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579EAB-02E9-47B2-B85C-D485AE13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пн 04.04.22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B478D5-AD8B-4161-B887-EFFA558E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5D97C2-8C79-4C06-9A81-825C135E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30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E29AB-802D-4DEE-8FF9-3417100A1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FDAA46-8CC2-4CFB-9EF6-8B573CC82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A81BCF-83D2-4873-ADCF-297F02B62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C13C5D-E603-4CBB-A610-0C2C9FE1B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пн 04.04.22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6994FE-D9CB-4329-98F3-74AB7DD7E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B95A2F-846A-4B32-8363-F881A41FA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0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34F26-C4B2-430E-8879-C040C6F4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8038AE-289F-4E2F-A247-82A520685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D07D38-349F-4B37-B301-4AD3C0BE9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8AD4D2-6D6B-4E0B-AB81-CA1CC5FF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пн 04.04.22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895BAD-AD96-4F10-ABED-FB850D4C3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342583-6341-4459-8CB9-54D08BDE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5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8EF4D-32AE-41FD-B421-21ADE1F50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3C19EF-FA4A-4C6A-9A40-3F647FF60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5EBCB9-735C-48E6-BED4-1596381BF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A6432-3DB1-45A8-81A8-C24701DDF1B3}" type="datetimeFigureOut">
              <a:rPr lang="ru-RU" smtClean="0"/>
              <a:t>пн 04.04.22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275F90-E9D3-417C-BC72-E703A8695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C1A536-8D50-4698-93EF-BF58F3FEC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67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5D9F160-83C3-4FF6-B502-1F1C6C535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5" y="588561"/>
            <a:ext cx="10394335" cy="1166980"/>
          </a:xfrm>
          <a:solidFill>
            <a:srgbClr val="D91E8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коттеджного поселка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5B62700-0A0F-4C70-92C2-A6FEDAC5679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42" y="565246"/>
            <a:ext cx="1056641" cy="132080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BA28DB-AE5B-4E27-BFD4-C8AA1D974B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231" t="32605" r="10308" b="12188"/>
          <a:stretch/>
        </p:blipFill>
        <p:spPr>
          <a:xfrm>
            <a:off x="8458411" y="2990938"/>
            <a:ext cx="3434209" cy="349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B3C879-2B77-45B5-B439-95D4308C2C11}"/>
              </a:ext>
            </a:extLst>
          </p:cNvPr>
          <p:cNvSpPr txBox="1"/>
          <p:nvPr/>
        </p:nvSpPr>
        <p:spPr>
          <a:xfrm>
            <a:off x="862447" y="1962655"/>
            <a:ext cx="6736139" cy="523220"/>
          </a:xfrm>
          <a:prstGeom prst="rect">
            <a:avLst/>
          </a:prstGeom>
          <a:solidFill>
            <a:srgbClr val="EBECED"/>
          </a:solidFill>
          <a:ln>
            <a:solidFill>
              <a:srgbClr val="EBEC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Общее описание и расположение участка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30852A-AD1B-4009-88C2-CB5A837152D0}"/>
              </a:ext>
            </a:extLst>
          </p:cNvPr>
          <p:cNvSpPr txBox="1"/>
          <p:nvPr/>
        </p:nvSpPr>
        <p:spPr>
          <a:xfrm>
            <a:off x="327531" y="2914692"/>
            <a:ext cx="58008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Адрес: </a:t>
            </a:r>
            <a:r>
              <a:rPr lang="ru-RU" sz="2000" i="1" dirty="0"/>
              <a:t>Краснодарский край, Брюховецкий район, </a:t>
            </a:r>
          </a:p>
          <a:p>
            <a:r>
              <a:rPr lang="ru-RU" sz="2000" i="1" dirty="0"/>
              <a:t>х. Чкалова, северо-восточная часть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5CB974-21B0-4C2C-83B9-9381DE88645B}"/>
              </a:ext>
            </a:extLst>
          </p:cNvPr>
          <p:cNvSpPr txBox="1"/>
          <p:nvPr/>
        </p:nvSpPr>
        <p:spPr>
          <a:xfrm>
            <a:off x="327531" y="3643989"/>
            <a:ext cx="6256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Кадастровый номер участка: </a:t>
            </a:r>
            <a:r>
              <a:rPr lang="ru-RU" sz="2000" i="1" dirty="0"/>
              <a:t>23:04:0509002:02</a:t>
            </a:r>
            <a:r>
              <a:rPr lang="ru-RU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6BFA60-FBCB-4876-91CF-3E2801885161}"/>
              </a:ext>
            </a:extLst>
          </p:cNvPr>
          <p:cNvSpPr txBox="1"/>
          <p:nvPr/>
        </p:nvSpPr>
        <p:spPr>
          <a:xfrm>
            <a:off x="327531" y="4108274"/>
            <a:ext cx="2335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Площадь: </a:t>
            </a:r>
            <a:r>
              <a:rPr lang="ru-RU" sz="2000" i="1" dirty="0"/>
              <a:t>12,6 га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170697-00F7-403A-ADAC-D5AEE805C626}"/>
              </a:ext>
            </a:extLst>
          </p:cNvPr>
          <p:cNvSpPr txBox="1"/>
          <p:nvPr/>
        </p:nvSpPr>
        <p:spPr>
          <a:xfrm>
            <a:off x="327531" y="4532415"/>
            <a:ext cx="583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Категория земель: </a:t>
            </a:r>
            <a:r>
              <a:rPr lang="ru-RU" sz="2000" i="1" dirty="0"/>
              <a:t>земли населённых пунктов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FAEBE0-FFC1-45D2-AF43-8F997FF8F7A9}"/>
              </a:ext>
            </a:extLst>
          </p:cNvPr>
          <p:cNvSpPr txBox="1"/>
          <p:nvPr/>
        </p:nvSpPr>
        <p:spPr>
          <a:xfrm>
            <a:off x="327531" y="4994080"/>
            <a:ext cx="52036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Вид разрешенного использования</a:t>
            </a:r>
            <a:r>
              <a:rPr lang="ru-RU" sz="2400" dirty="0"/>
              <a:t>: </a:t>
            </a:r>
          </a:p>
          <a:p>
            <a:r>
              <a:rPr lang="ru-RU" sz="2000" i="1" dirty="0"/>
              <a:t>Для застройки усадебными жилыми домами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E5DDA6-ACB3-4376-9356-F23936ABD3B7}"/>
              </a:ext>
            </a:extLst>
          </p:cNvPr>
          <p:cNvSpPr txBox="1"/>
          <p:nvPr/>
        </p:nvSpPr>
        <p:spPr>
          <a:xfrm>
            <a:off x="299380" y="5807774"/>
            <a:ext cx="8058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Информация о собственнике: </a:t>
            </a:r>
            <a:r>
              <a:rPr lang="ru-RU" sz="2000" i="1" dirty="0"/>
              <a:t>государственная собственность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1B43A3-CBB1-4D5F-8A79-6D4043BECB4D}"/>
              </a:ext>
            </a:extLst>
          </p:cNvPr>
          <p:cNvSpPr txBox="1"/>
          <p:nvPr/>
        </p:nvSpPr>
        <p:spPr>
          <a:xfrm>
            <a:off x="4230516" y="125611"/>
            <a:ext cx="2946897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0">
            <a:spAutoFit/>
          </a:bodyPr>
          <a:lstStyle/>
          <a:p>
            <a:r>
              <a:rPr lang="ru-RU" b="1" dirty="0"/>
              <a:t>Инвестиционная площадка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0AF2B9E-EA89-4F26-923E-384A91F5114B}"/>
              </a:ext>
            </a:extLst>
          </p:cNvPr>
          <p:cNvCxnSpPr>
            <a:cxnSpLocks/>
          </p:cNvCxnSpPr>
          <p:nvPr/>
        </p:nvCxnSpPr>
        <p:spPr>
          <a:xfrm flipH="1">
            <a:off x="7709095" y="2224265"/>
            <a:ext cx="4482906" cy="0"/>
          </a:xfrm>
          <a:prstGeom prst="line">
            <a:avLst/>
          </a:prstGeom>
          <a:ln w="76200">
            <a:solidFill>
              <a:srgbClr val="1CB14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18BB18D-AC40-4B6F-A6C8-50243747A11F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-1" y="2224265"/>
            <a:ext cx="862448" cy="0"/>
          </a:xfrm>
          <a:prstGeom prst="line">
            <a:avLst/>
          </a:prstGeom>
          <a:ln w="76200">
            <a:solidFill>
              <a:srgbClr val="D91E8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8F1B913-ADDF-4A89-9AA7-17F4E1CCE416}"/>
              </a:ext>
            </a:extLst>
          </p:cNvPr>
          <p:cNvSpPr txBox="1"/>
          <p:nvPr/>
        </p:nvSpPr>
        <p:spPr>
          <a:xfrm>
            <a:off x="8979899" y="2500622"/>
            <a:ext cx="2391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Брюховецкий район</a:t>
            </a:r>
          </a:p>
        </p:txBody>
      </p:sp>
      <p:sp>
        <p:nvSpPr>
          <p:cNvPr id="26" name="Блок-схема: данные 25">
            <a:extLst>
              <a:ext uri="{FF2B5EF4-FFF2-40B4-BE49-F238E27FC236}">
                <a16:creationId xmlns:a16="http://schemas.microsoft.com/office/drawing/2014/main" id="{5E3A2C26-90D4-4E64-BB8A-63AD307FEDE0}"/>
              </a:ext>
            </a:extLst>
          </p:cNvPr>
          <p:cNvSpPr/>
          <p:nvPr/>
        </p:nvSpPr>
        <p:spPr>
          <a:xfrm>
            <a:off x="10394335" y="578440"/>
            <a:ext cx="1056641" cy="1187226"/>
          </a:xfrm>
          <a:prstGeom prst="flowChartInputOutput">
            <a:avLst/>
          </a:prstGeom>
          <a:solidFill>
            <a:srgbClr val="1CB14E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01A9D3B9-5CCC-41F3-BB56-D53FF4FA1688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7598586" y="2224265"/>
            <a:ext cx="4593414" cy="0"/>
          </a:xfrm>
          <a:prstGeom prst="line">
            <a:avLst/>
          </a:prstGeom>
          <a:ln w="76200">
            <a:solidFill>
              <a:srgbClr val="1CB14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35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161307-EAFD-4AFE-8981-4B0C65D31A7C}"/>
              </a:ext>
            </a:extLst>
          </p:cNvPr>
          <p:cNvSpPr txBox="1"/>
          <p:nvPr/>
        </p:nvSpPr>
        <p:spPr>
          <a:xfrm>
            <a:off x="1181686" y="450166"/>
            <a:ext cx="5199437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2800" dirty="0"/>
              <a:t>Инфраструктурное обеспечение 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E572549-3C78-4CD7-92A1-1B1DFF3E068A}"/>
              </a:ext>
            </a:extLst>
          </p:cNvPr>
          <p:cNvCxnSpPr>
            <a:cxnSpLocks/>
          </p:cNvCxnSpPr>
          <p:nvPr/>
        </p:nvCxnSpPr>
        <p:spPr>
          <a:xfrm>
            <a:off x="0" y="720167"/>
            <a:ext cx="1181686" cy="0"/>
          </a:xfrm>
          <a:prstGeom prst="line">
            <a:avLst/>
          </a:prstGeom>
          <a:ln w="76200">
            <a:solidFill>
              <a:srgbClr val="D91E8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C3767FD-6119-452A-B3A5-B17AF3B90F0B}"/>
              </a:ext>
            </a:extLst>
          </p:cNvPr>
          <p:cNvCxnSpPr>
            <a:cxnSpLocks/>
          </p:cNvCxnSpPr>
          <p:nvPr/>
        </p:nvCxnSpPr>
        <p:spPr>
          <a:xfrm>
            <a:off x="6381123" y="720167"/>
            <a:ext cx="5810877" cy="0"/>
          </a:xfrm>
          <a:prstGeom prst="line">
            <a:avLst/>
          </a:prstGeom>
          <a:ln w="76200">
            <a:solidFill>
              <a:srgbClr val="1CB14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872DB1-CC42-4313-A6E1-7F65B4F2C7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87" t="82276" r="81531" b="12983"/>
          <a:stretch/>
        </p:blipFill>
        <p:spPr>
          <a:xfrm>
            <a:off x="516144" y="5908432"/>
            <a:ext cx="916156" cy="435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24A9391-6869-46D5-B0D8-3B230DE7EB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49" t="66470" r="81355" b="26573"/>
          <a:stretch/>
        </p:blipFill>
        <p:spPr>
          <a:xfrm>
            <a:off x="516144" y="4788895"/>
            <a:ext cx="948395" cy="707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9B60B6-B1A6-4429-B3A6-4CF144E47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1" t="48789" r="81423" b="43154"/>
          <a:stretch/>
        </p:blipFill>
        <p:spPr>
          <a:xfrm>
            <a:off x="516144" y="3741108"/>
            <a:ext cx="948395" cy="918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CA26E32-AE0E-49E3-9BAC-8B755C008D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30" t="37943" r="81193" b="52617"/>
          <a:stretch/>
        </p:blipFill>
        <p:spPr>
          <a:xfrm>
            <a:off x="488615" y="2657089"/>
            <a:ext cx="948394" cy="918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93879C4-5957-4843-BDB9-7C3BDE50ED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84" t="22961" r="81020" b="66037"/>
          <a:stretch/>
        </p:blipFill>
        <p:spPr>
          <a:xfrm>
            <a:off x="488615" y="1278019"/>
            <a:ext cx="943685" cy="104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5A36503-80F7-49EE-A56E-9C2EA3973EAC}"/>
              </a:ext>
            </a:extLst>
          </p:cNvPr>
          <p:cNvSpPr txBox="1"/>
          <p:nvPr/>
        </p:nvSpPr>
        <p:spPr>
          <a:xfrm>
            <a:off x="1631602" y="1326827"/>
            <a:ext cx="6274440" cy="1015663"/>
          </a:xfrm>
          <a:prstGeom prst="rect">
            <a:avLst/>
          </a:prstGeom>
          <a:ln w="28575">
            <a:solidFill>
              <a:srgbClr val="1CB14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/>
              <a:t>Средний класс напряжения – </a:t>
            </a:r>
            <a:r>
              <a:rPr lang="ru-RU" sz="2000" i="1" dirty="0"/>
              <a:t>от 1 </a:t>
            </a:r>
            <a:r>
              <a:rPr lang="ru-RU" sz="2000" i="1" dirty="0" err="1"/>
              <a:t>кВ</a:t>
            </a:r>
            <a:r>
              <a:rPr lang="ru-RU" sz="2000" i="1" dirty="0"/>
              <a:t> до 35 </a:t>
            </a:r>
            <a:r>
              <a:rPr lang="ru-RU" sz="2000" i="1" dirty="0" err="1"/>
              <a:t>кВ</a:t>
            </a:r>
            <a:endParaRPr lang="ru-RU" sz="2000" i="1" dirty="0"/>
          </a:p>
          <a:p>
            <a:r>
              <a:rPr lang="ru-RU" sz="2000" b="1" dirty="0"/>
              <a:t>Свободная мощность (МВт) </a:t>
            </a:r>
            <a:r>
              <a:rPr lang="ru-RU" sz="2000" dirty="0"/>
              <a:t>– </a:t>
            </a:r>
            <a:r>
              <a:rPr lang="ru-RU" sz="2000" i="1" dirty="0"/>
              <a:t>уточняется по заявке </a:t>
            </a:r>
          </a:p>
          <a:p>
            <a:r>
              <a:rPr lang="ru-RU" sz="2000" b="1" dirty="0"/>
              <a:t>Расстояние</a:t>
            </a:r>
            <a:r>
              <a:rPr lang="ru-RU" sz="2000" dirty="0"/>
              <a:t> – </a:t>
            </a:r>
            <a:r>
              <a:rPr lang="ru-RU" sz="2000" i="1" dirty="0"/>
              <a:t>50 м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2C54FE-6463-4DF4-A62D-013B9363BFD1}"/>
              </a:ext>
            </a:extLst>
          </p:cNvPr>
          <p:cNvSpPr txBox="1"/>
          <p:nvPr/>
        </p:nvSpPr>
        <p:spPr>
          <a:xfrm>
            <a:off x="1631602" y="2596317"/>
            <a:ext cx="6274440" cy="1015663"/>
          </a:xfrm>
          <a:prstGeom prst="rect">
            <a:avLst/>
          </a:prstGeom>
          <a:noFill/>
          <a:ln w="28575">
            <a:solidFill>
              <a:srgbClr val="1CB14E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Источник водоснабжения </a:t>
            </a:r>
            <a:r>
              <a:rPr lang="ru-RU" sz="2000" dirty="0"/>
              <a:t>– </a:t>
            </a:r>
            <a:r>
              <a:rPr lang="ru-RU" sz="2000" i="1" dirty="0"/>
              <a:t>скважина</a:t>
            </a:r>
          </a:p>
          <a:p>
            <a:r>
              <a:rPr lang="ru-RU" sz="2000" b="1" dirty="0"/>
              <a:t>Мощность</a:t>
            </a:r>
            <a:r>
              <a:rPr lang="ru-RU" sz="2000" dirty="0"/>
              <a:t> – </a:t>
            </a:r>
            <a:r>
              <a:rPr lang="ru-RU" sz="2000" i="1" dirty="0"/>
              <a:t>2300 м</a:t>
            </a:r>
            <a:r>
              <a:rPr lang="ru-RU" sz="2000" i="1" baseline="30000" dirty="0"/>
              <a:t>3</a:t>
            </a:r>
            <a:r>
              <a:rPr lang="ru-RU" sz="2000" i="1" dirty="0"/>
              <a:t> в сутки;</a:t>
            </a:r>
          </a:p>
          <a:p>
            <a:r>
              <a:rPr lang="ru-RU" sz="2000" b="1" dirty="0"/>
              <a:t>Удаленность</a:t>
            </a:r>
            <a:r>
              <a:rPr lang="ru-RU" sz="2000" dirty="0"/>
              <a:t> – </a:t>
            </a:r>
            <a:r>
              <a:rPr lang="ru-RU" sz="2000" i="1" dirty="0"/>
              <a:t>100 м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281A17-B7C7-4850-A277-79041E4EDE95}"/>
              </a:ext>
            </a:extLst>
          </p:cNvPr>
          <p:cNvSpPr txBox="1"/>
          <p:nvPr/>
        </p:nvSpPr>
        <p:spPr>
          <a:xfrm>
            <a:off x="1631602" y="3877205"/>
            <a:ext cx="6274441" cy="707886"/>
          </a:xfrm>
          <a:prstGeom prst="rect">
            <a:avLst/>
          </a:prstGeom>
          <a:noFill/>
          <a:ln w="28575">
            <a:solidFill>
              <a:srgbClr val="1CB14E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Подводящий газопровод высокого давления</a:t>
            </a:r>
            <a:r>
              <a:rPr lang="ru-RU" sz="2000" i="1" dirty="0"/>
              <a:t>–0,6 МПа;</a:t>
            </a:r>
          </a:p>
          <a:p>
            <a:r>
              <a:rPr lang="ru-RU" sz="2000" b="1" dirty="0"/>
              <a:t>Удаленность</a:t>
            </a:r>
            <a:r>
              <a:rPr lang="ru-RU" sz="2000" dirty="0"/>
              <a:t> – </a:t>
            </a:r>
            <a:r>
              <a:rPr lang="ru-RU" sz="2000" i="1" dirty="0"/>
              <a:t>100 м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FD3C5F-9B50-4F9F-A3CD-83297A3B0A87}"/>
              </a:ext>
            </a:extLst>
          </p:cNvPr>
          <p:cNvSpPr txBox="1"/>
          <p:nvPr/>
        </p:nvSpPr>
        <p:spPr>
          <a:xfrm>
            <a:off x="1631601" y="4857687"/>
            <a:ext cx="6274441" cy="707886"/>
          </a:xfrm>
          <a:prstGeom prst="rect">
            <a:avLst/>
          </a:prstGeom>
          <a:noFill/>
          <a:ln w="28575">
            <a:solidFill>
              <a:srgbClr val="1CB14E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Автомагистраль</a:t>
            </a:r>
            <a:r>
              <a:rPr lang="ru-RU" sz="2000" dirty="0"/>
              <a:t> «Краснодар - Ейск»;</a:t>
            </a:r>
          </a:p>
          <a:p>
            <a:r>
              <a:rPr lang="ru-RU" sz="2000" b="1" dirty="0"/>
              <a:t>Удаленность</a:t>
            </a:r>
            <a:r>
              <a:rPr lang="ru-RU" sz="2000" dirty="0"/>
              <a:t> – 0,1 км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719A5-6069-461A-96BA-71E8ABFD1BD4}"/>
              </a:ext>
            </a:extLst>
          </p:cNvPr>
          <p:cNvSpPr txBox="1"/>
          <p:nvPr/>
        </p:nvSpPr>
        <p:spPr>
          <a:xfrm>
            <a:off x="1631602" y="5792281"/>
            <a:ext cx="6274441" cy="707886"/>
          </a:xfrm>
          <a:prstGeom prst="rect">
            <a:avLst/>
          </a:prstGeom>
          <a:noFill/>
          <a:ln w="28575">
            <a:solidFill>
              <a:srgbClr val="1CB14E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ж/д станция </a:t>
            </a:r>
            <a:r>
              <a:rPr lang="ru-RU" sz="2000" i="1" dirty="0"/>
              <a:t>«Брюховецкая»;</a:t>
            </a:r>
          </a:p>
          <a:p>
            <a:r>
              <a:rPr lang="ru-RU" sz="2000" b="1" dirty="0"/>
              <a:t>Удаленность</a:t>
            </a:r>
            <a:r>
              <a:rPr lang="ru-RU" sz="2000" dirty="0"/>
              <a:t> – </a:t>
            </a:r>
            <a:r>
              <a:rPr lang="ru-RU" sz="2000" i="1" dirty="0"/>
              <a:t>	5,0 км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6F9C4A-E1A4-4E53-9A2F-180C765627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34" y="1260046"/>
            <a:ext cx="3977931" cy="2794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E00A24-5390-4C53-B0B4-488F00316B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34" y="4200437"/>
            <a:ext cx="3977931" cy="2424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13680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133</Words>
  <Application>Microsoft Office PowerPoint</Application>
  <PresentationFormat>Широкоэкранный</PresentationFormat>
  <Paragraphs>27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Строительство  коттеджного поселка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Строительство объекта  придорожного сервиса</dc:title>
  <dc:creator>Богдан С. Родачин</dc:creator>
  <cp:lastModifiedBy>Богдан С. Родачин</cp:lastModifiedBy>
  <cp:revision>23</cp:revision>
  <dcterms:created xsi:type="dcterms:W3CDTF">2022-03-29T05:15:09Z</dcterms:created>
  <dcterms:modified xsi:type="dcterms:W3CDTF">2022-04-04T12:34:16Z</dcterms:modified>
</cp:coreProperties>
</file>