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7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13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720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22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69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81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21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60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57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48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64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68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odachin_BS\Desktop\Документы Родачин\Фотогалерея\Район\Станица фото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939" b="13712"/>
          <a:stretch/>
        </p:blipFill>
        <p:spPr bwMode="auto">
          <a:xfrm>
            <a:off x="-46976" y="-43132"/>
            <a:ext cx="9190976" cy="6901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Скругленный прямоугольник 20"/>
          <p:cNvSpPr>
            <a:spLocks noChangeAspect="1"/>
          </p:cNvSpPr>
          <p:nvPr/>
        </p:nvSpPr>
        <p:spPr>
          <a:xfrm>
            <a:off x="630313" y="764705"/>
            <a:ext cx="8102973" cy="995338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Блок-схема: знак завершения 44"/>
          <p:cNvSpPr/>
          <p:nvPr/>
        </p:nvSpPr>
        <p:spPr>
          <a:xfrm>
            <a:off x="6481974" y="1528522"/>
            <a:ext cx="2060046" cy="131349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1 рабочий день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79512" y="188640"/>
            <a:ext cx="8712968" cy="432048"/>
          </a:xfrm>
          <a:prstGeom prst="roundRect">
            <a:avLst/>
          </a:prstGeom>
          <a:gradFill flip="none" rotWithShape="1">
            <a:gsLst>
              <a:gs pos="14000">
                <a:schemeClr val="accent2">
                  <a:shade val="93000"/>
                  <a:satMod val="130000"/>
                  <a:lumMod val="42000"/>
                  <a:alpha val="63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  <a:cs typeface="Times New Roman" panose="02020603050405020304" pitchFamily="18" charset="0"/>
              </a:rPr>
              <a:t>Получение земельного участка в аренду </a:t>
            </a:r>
            <a:r>
              <a:rPr lang="ru-RU" b="1" dirty="0" smtClean="0">
                <a:latin typeface="+mj-lt"/>
                <a:cs typeface="Times New Roman" panose="02020603050405020304" pitchFamily="18" charset="0"/>
              </a:rPr>
              <a:t>(</a:t>
            </a:r>
            <a:r>
              <a:rPr lang="ru-RU" b="1" dirty="0">
                <a:latin typeface="+mj-lt"/>
                <a:cs typeface="Times New Roman" panose="02020603050405020304" pitchFamily="18" charset="0"/>
              </a:rPr>
              <a:t>на торгах</a:t>
            </a:r>
            <a:r>
              <a:rPr lang="ru-RU" b="1" dirty="0" smtClean="0">
                <a:latin typeface="+mj-lt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29" name="Скругленный прямоугольник 28"/>
          <p:cNvSpPr>
            <a:spLocks noChangeAspect="1"/>
          </p:cNvSpPr>
          <p:nvPr/>
        </p:nvSpPr>
        <p:spPr>
          <a:xfrm>
            <a:off x="630314" y="1994659"/>
            <a:ext cx="8102973" cy="1060160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3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>
            <a:spLocks noChangeAspect="1"/>
          </p:cNvSpPr>
          <p:nvPr/>
        </p:nvSpPr>
        <p:spPr>
          <a:xfrm>
            <a:off x="653953" y="3284985"/>
            <a:ext cx="8079334" cy="920691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>
            <a:spLocks noChangeAspect="1"/>
          </p:cNvSpPr>
          <p:nvPr/>
        </p:nvSpPr>
        <p:spPr>
          <a:xfrm>
            <a:off x="623285" y="5686241"/>
            <a:ext cx="8102184" cy="1029592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prstClr val="black"/>
                </a:solidFill>
              </a:rPr>
              <a:t> </a:t>
            </a:r>
          </a:p>
          <a:p>
            <a:pPr lvl="0"/>
            <a:endParaRPr lang="ru-RU" sz="900" b="1" dirty="0" smtClean="0">
              <a:solidFill>
                <a:prstClr val="black"/>
              </a:solidFill>
            </a:endParaRPr>
          </a:p>
          <a:p>
            <a:pPr lvl="0"/>
            <a:endParaRPr lang="ru-RU" sz="9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Скругленный прямоугольник 33"/>
          <p:cNvSpPr>
            <a:spLocks noChangeAspect="1"/>
          </p:cNvSpPr>
          <p:nvPr/>
        </p:nvSpPr>
        <p:spPr>
          <a:xfrm>
            <a:off x="630313" y="4491651"/>
            <a:ext cx="8102974" cy="949622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8401" y="767937"/>
            <a:ext cx="55178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Подача инвестором заявления о проведении аукциона в Уполномоченный орган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7060" y="1992989"/>
            <a:ext cx="79432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Уполномоченный орган принимает решение о проведении аукциона, получает информацию о возможности</a:t>
            </a:r>
          </a:p>
          <a:p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технологического присоединения объекта капитального строительства к инженерным сетям,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рыночную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7060" y="3314243"/>
            <a:ext cx="116652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/>
              <a:t>3. Уполномоченный орган размещает информацию об электронном аукционе </a:t>
            </a:r>
            <a:r>
              <a:rPr lang="ru-RU" sz="1050" b="1" dirty="0" smtClean="0"/>
              <a:t>на официальном сайте torgi.gov.ru</a:t>
            </a:r>
            <a:endParaRPr lang="ru-RU" sz="105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79647" y="4491651"/>
            <a:ext cx="87849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Уполномоченный орган проводит электронный аукцион на электронной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площадке</a:t>
            </a:r>
            <a:endParaRPr lang="ru-RU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0609" y="5691208"/>
            <a:ext cx="8247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МО Брюховецкий район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 проект договора аренды земельного участка инвестору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электронной форме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подписывают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договор, уполномоченный орган направляет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регистрацию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6579" y="10135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b="1" dirty="0"/>
              <a:t>Необходимые документы от инвестора</a:t>
            </a:r>
          </a:p>
          <a:p>
            <a:r>
              <a:rPr lang="ru-RU" sz="900" dirty="0"/>
              <a:t>* Заявление о проведении аукциона</a:t>
            </a:r>
          </a:p>
          <a:p>
            <a:r>
              <a:rPr lang="ru-RU" sz="900" dirty="0" smtClean="0"/>
              <a:t>* Копия </a:t>
            </a:r>
            <a:r>
              <a:rPr lang="ru-RU" sz="900" dirty="0"/>
              <a:t>документа, удостоверяющего личность заявителя (представителя заявителя</a:t>
            </a:r>
            <a:r>
              <a:rPr lang="ru-RU" sz="900" dirty="0" smtClean="0"/>
              <a:t>)</a:t>
            </a:r>
          </a:p>
          <a:p>
            <a:r>
              <a:rPr lang="ru-RU" sz="900" dirty="0"/>
              <a:t>* Выписка из ЕГРЮЛ, ЕГРИП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1946" y="3509728"/>
            <a:ext cx="43829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900" b="1" dirty="0">
                <a:solidFill>
                  <a:prstClr val="black"/>
                </a:solidFill>
              </a:rPr>
              <a:t>Необходимые документы от </a:t>
            </a:r>
            <a:r>
              <a:rPr lang="ru-RU" sz="900" b="1" dirty="0" smtClean="0">
                <a:solidFill>
                  <a:prstClr val="black"/>
                </a:solidFill>
              </a:rPr>
              <a:t>инвестора</a:t>
            </a:r>
            <a:endParaRPr lang="ru-RU" sz="900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sz="900" dirty="0" smtClean="0">
                <a:solidFill>
                  <a:srgbClr val="000000"/>
                </a:solidFill>
                <a:latin typeface="Times New Roman"/>
              </a:rPr>
              <a:t>* Заявка </a:t>
            </a:r>
            <a:r>
              <a:rPr lang="ru-RU" sz="900" dirty="0">
                <a:solidFill>
                  <a:srgbClr val="000000"/>
                </a:solidFill>
                <a:latin typeface="Times New Roman"/>
              </a:rPr>
              <a:t>на участие в </a:t>
            </a:r>
            <a:r>
              <a:rPr lang="ru-RU" sz="900" dirty="0" smtClean="0">
                <a:solidFill>
                  <a:srgbClr val="000000"/>
                </a:solidFill>
                <a:latin typeface="Times New Roman"/>
              </a:rPr>
              <a:t>аукционе</a:t>
            </a:r>
          </a:p>
          <a:p>
            <a:r>
              <a:rPr lang="ru-RU" sz="900" dirty="0">
                <a:solidFill>
                  <a:srgbClr val="000000"/>
                </a:solidFill>
                <a:latin typeface="Times New Roman"/>
              </a:rPr>
              <a:t>* Копия документа, удостоверяющего личность заявителя (представителя заявителя)</a:t>
            </a:r>
          </a:p>
          <a:p>
            <a:r>
              <a:rPr lang="ru-RU" sz="900" dirty="0">
                <a:solidFill>
                  <a:srgbClr val="000000"/>
                </a:solidFill>
                <a:latin typeface="Times New Roman"/>
              </a:rPr>
              <a:t>* Документы, подтверждающие внесение задатка</a:t>
            </a:r>
          </a:p>
          <a:p>
            <a:endParaRPr lang="ru-RU" sz="9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Блок-схема: знак завершения 24"/>
          <p:cNvSpPr/>
          <p:nvPr/>
        </p:nvSpPr>
        <p:spPr>
          <a:xfrm>
            <a:off x="6481974" y="2852936"/>
            <a:ext cx="2060046" cy="131349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60 рабочих дней </a:t>
            </a:r>
          </a:p>
        </p:txBody>
      </p:sp>
      <p:sp>
        <p:nvSpPr>
          <p:cNvPr id="27" name="Блок-схема: знак завершения 26"/>
          <p:cNvSpPr/>
          <p:nvPr/>
        </p:nvSpPr>
        <p:spPr>
          <a:xfrm>
            <a:off x="6463705" y="3933056"/>
            <a:ext cx="2060046" cy="131349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1 рабочий день</a:t>
            </a:r>
          </a:p>
        </p:txBody>
      </p:sp>
      <p:sp>
        <p:nvSpPr>
          <p:cNvPr id="28" name="Блок-схема: знак завершения 27"/>
          <p:cNvSpPr/>
          <p:nvPr/>
        </p:nvSpPr>
        <p:spPr>
          <a:xfrm>
            <a:off x="6481974" y="5146401"/>
            <a:ext cx="2060046" cy="131349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30 рабочих дней</a:t>
            </a:r>
          </a:p>
        </p:txBody>
      </p:sp>
      <p:sp>
        <p:nvSpPr>
          <p:cNvPr id="32" name="Блок-схема: знак завершения 31"/>
          <p:cNvSpPr/>
          <p:nvPr/>
        </p:nvSpPr>
        <p:spPr>
          <a:xfrm>
            <a:off x="6553257" y="6392667"/>
            <a:ext cx="2060046" cy="131349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20 рабочих дней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651" y="218926"/>
            <a:ext cx="2921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6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165</Words>
  <Application>Microsoft Office PowerPoint</Application>
  <PresentationFormat>Экран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Богдан С. Родачин</dc:creator>
  <cp:lastModifiedBy>Богдан С. Родачин</cp:lastModifiedBy>
  <cp:revision>42</cp:revision>
  <dcterms:created xsi:type="dcterms:W3CDTF">2024-03-26T08:18:47Z</dcterms:created>
  <dcterms:modified xsi:type="dcterms:W3CDTF">2024-05-22T11:04:48Z</dcterms:modified>
</cp:coreProperties>
</file>