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5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3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720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2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69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1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21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60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7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8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64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C1DF2-F43C-4B93-8668-6C23F7CF5D13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40FB-18AA-4199-B01D-FF9E6164F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8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dachin_BS\Desktop\Документы Родачин\Фотогалерея\Район\Станица фото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939" b="13712"/>
          <a:stretch/>
        </p:blipFill>
        <p:spPr bwMode="auto">
          <a:xfrm>
            <a:off x="-59492" y="-81854"/>
            <a:ext cx="9190976" cy="690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dachin_BS\Desktop\Документы Родачин\Фотогалерея\Район\Герб Брюховецкой печать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137" y="6252375"/>
            <a:ext cx="421757" cy="540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4048" y="6252375"/>
            <a:ext cx="4056170" cy="461665"/>
          </a:xfrm>
          <a:prstGeom prst="rect">
            <a:avLst/>
          </a:prstGeom>
          <a:solidFill>
            <a:schemeClr val="bg1">
              <a:lumMod val="85000"/>
              <a:alpha val="57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муниципального образования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Брюховецкий район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Скругленный прямоугольник 66"/>
          <p:cNvSpPr>
            <a:spLocks noChangeAspect="1"/>
          </p:cNvSpPr>
          <p:nvPr/>
        </p:nvSpPr>
        <p:spPr>
          <a:xfrm>
            <a:off x="196141" y="1124744"/>
            <a:ext cx="2232249" cy="1152128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права на земельный участок (аренду) (выписка из ЕГРН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 том числе установление публичного сервитута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Блок-схема: знак завершения 44"/>
          <p:cNvSpPr/>
          <p:nvPr/>
        </p:nvSpPr>
        <p:spPr>
          <a:xfrm>
            <a:off x="282242" y="2076989"/>
            <a:ext cx="2060046" cy="131349"/>
          </a:xfrm>
          <a:prstGeom prst="flowChartTermina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 рабочий день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79512" y="260648"/>
            <a:ext cx="8712968" cy="648072"/>
          </a:xfrm>
          <a:prstGeom prst="roundRect">
            <a:avLst/>
          </a:prstGeom>
          <a:gradFill flip="none" rotWithShape="1">
            <a:gsLst>
              <a:gs pos="14000">
                <a:schemeClr val="accent2">
                  <a:shade val="93000"/>
                  <a:satMod val="130000"/>
                  <a:lumMod val="42000"/>
                  <a:alpha val="63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  <a:cs typeface="Times New Roman" panose="02020603050405020304" pitchFamily="18" charset="0"/>
              </a:rPr>
              <a:t>Алгоритм действий инвестора для получения разрешения на строительство</a:t>
            </a:r>
            <a:endParaRPr lang="ru-RU" b="1" dirty="0" smtClean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2696535" y="1447646"/>
            <a:ext cx="173016" cy="649265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Развернутая стрелка 84"/>
          <p:cNvSpPr/>
          <p:nvPr/>
        </p:nvSpPr>
        <p:spPr>
          <a:xfrm rot="5400000">
            <a:off x="7350248" y="2162919"/>
            <a:ext cx="1399093" cy="474871"/>
          </a:xfrm>
          <a:prstGeom prst="utur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>
            <a:spLocks noChangeAspect="1"/>
          </p:cNvSpPr>
          <p:nvPr/>
        </p:nvSpPr>
        <p:spPr>
          <a:xfrm>
            <a:off x="3107673" y="1296157"/>
            <a:ext cx="2232249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Подготовка и утверждение документации по планировке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территории (если требуется)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>
            <a:spLocks noChangeAspect="1"/>
          </p:cNvSpPr>
          <p:nvPr/>
        </p:nvSpPr>
        <p:spPr>
          <a:xfrm>
            <a:off x="5694941" y="2459951"/>
            <a:ext cx="2232249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Получение разрешения на отклонение от предельных параметров разрешенного строительства, реконструкции объектов капитального строительства</a:t>
            </a:r>
          </a:p>
        </p:txBody>
      </p:sp>
      <p:sp>
        <p:nvSpPr>
          <p:cNvPr id="50" name="Стрелка вниз 49"/>
          <p:cNvSpPr/>
          <p:nvPr/>
        </p:nvSpPr>
        <p:spPr>
          <a:xfrm rot="5400000">
            <a:off x="5434031" y="2814906"/>
            <a:ext cx="153088" cy="355019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  <a:softEdge rad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>
            <a:spLocks noChangeAspect="1"/>
          </p:cNvSpPr>
          <p:nvPr/>
        </p:nvSpPr>
        <p:spPr>
          <a:xfrm>
            <a:off x="5694941" y="1296154"/>
            <a:ext cx="2232249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Заключение договора о комплексном развитии </a:t>
            </a:r>
            <a:r>
              <a:rPr lang="ru-RU" sz="10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территории (если требуется)</a:t>
            </a:r>
            <a:endParaRPr lang="ru-RU" sz="100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>
            <a:spLocks noChangeAspect="1"/>
          </p:cNvSpPr>
          <p:nvPr/>
        </p:nvSpPr>
        <p:spPr>
          <a:xfrm>
            <a:off x="3130086" y="2471985"/>
            <a:ext cx="2232249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Подготовка и утверждение градостроительного плана на земельный участок</a:t>
            </a:r>
          </a:p>
        </p:txBody>
      </p:sp>
      <p:sp>
        <p:nvSpPr>
          <p:cNvPr id="48" name="Скругленный прямоугольник 47"/>
          <p:cNvSpPr>
            <a:spLocks noChangeAspect="1"/>
          </p:cNvSpPr>
          <p:nvPr/>
        </p:nvSpPr>
        <p:spPr>
          <a:xfrm>
            <a:off x="226159" y="2520832"/>
            <a:ext cx="2232249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Подготовка и утверждение  инженерных изысканий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>
            <a:spLocks noChangeAspect="1"/>
          </p:cNvSpPr>
          <p:nvPr/>
        </p:nvSpPr>
        <p:spPr>
          <a:xfrm>
            <a:off x="226159" y="3785626"/>
            <a:ext cx="2232249" cy="1254118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Подготовка и утверждения проектной документации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>
            <a:spLocks noChangeAspect="1"/>
          </p:cNvSpPr>
          <p:nvPr/>
        </p:nvSpPr>
        <p:spPr>
          <a:xfrm>
            <a:off x="2620565" y="3785626"/>
            <a:ext cx="2939899" cy="1254118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Положительное заключение экспертизы проектной документации (если такая экспертиза требуется)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>
            <a:spLocks noChangeAspect="1"/>
          </p:cNvSpPr>
          <p:nvPr/>
        </p:nvSpPr>
        <p:spPr>
          <a:xfrm>
            <a:off x="2620565" y="5277158"/>
            <a:ext cx="1486842" cy="1206049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С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огласие </a:t>
            </a: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всех правообладателей объекта                                                                                                                                капитального строительства в случае                                                                                                                                    реконструкции такого объекта</a:t>
            </a:r>
          </a:p>
        </p:txBody>
      </p:sp>
      <p:sp>
        <p:nvSpPr>
          <p:cNvPr id="53" name="Скругленный прямоугольник 52"/>
          <p:cNvSpPr>
            <a:spLocks noChangeAspect="1"/>
          </p:cNvSpPr>
          <p:nvPr/>
        </p:nvSpPr>
        <p:spPr>
          <a:xfrm>
            <a:off x="214828" y="5453780"/>
            <a:ext cx="2232249" cy="1288371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Установление/изменение зоны с особыми условиями использования территории в случае строительства объекта кап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 строительства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, в связи с размещением которого в соответствии с законодательством РФ подлежит установлению зона с особыми условиями использования</a:t>
            </a:r>
          </a:p>
        </p:txBody>
      </p:sp>
      <p:sp>
        <p:nvSpPr>
          <p:cNvPr id="56" name="Скругленный прямоугольник 55"/>
          <p:cNvSpPr>
            <a:spLocks noChangeAspect="1"/>
          </p:cNvSpPr>
          <p:nvPr/>
        </p:nvSpPr>
        <p:spPr>
          <a:xfrm>
            <a:off x="5882344" y="3861048"/>
            <a:ext cx="2232249" cy="1080120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Согласование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архитектурно-градостроительного                                                                                                                        облика объекта капитального строительства                                                                                                                                             в случае, если такое согласование предусмотрено</a:t>
            </a:r>
          </a:p>
        </p:txBody>
      </p:sp>
      <p:sp>
        <p:nvSpPr>
          <p:cNvPr id="57" name="Скругленный прямоугольник 56"/>
          <p:cNvSpPr>
            <a:spLocks noChangeAspect="1"/>
          </p:cNvSpPr>
          <p:nvPr/>
        </p:nvSpPr>
        <p:spPr>
          <a:xfrm>
            <a:off x="4223798" y="5293342"/>
            <a:ext cx="1471144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Подача заявления о выдаче разрешения на строительство</a:t>
            </a:r>
          </a:p>
        </p:txBody>
      </p:sp>
      <p:sp>
        <p:nvSpPr>
          <p:cNvPr id="58" name="Скругленный прямоугольник 57"/>
          <p:cNvSpPr>
            <a:spLocks noChangeAspect="1"/>
          </p:cNvSpPr>
          <p:nvPr/>
        </p:nvSpPr>
        <p:spPr>
          <a:xfrm>
            <a:off x="5916008" y="5277158"/>
            <a:ext cx="2232249" cy="952245"/>
          </a:xfrm>
          <a:prstGeom prst="roundRect">
            <a:avLst/>
          </a:prstGeom>
          <a:solidFill>
            <a:schemeClr val="bg1">
              <a:lumMod val="85000"/>
              <a:alpha val="9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Разрешение на строительство</a:t>
            </a:r>
          </a:p>
        </p:txBody>
      </p:sp>
      <p:sp>
        <p:nvSpPr>
          <p:cNvPr id="25" name="Стрелка вниз 24"/>
          <p:cNvSpPr/>
          <p:nvPr/>
        </p:nvSpPr>
        <p:spPr>
          <a:xfrm rot="5400000">
            <a:off x="2686118" y="2678346"/>
            <a:ext cx="163826" cy="679283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  <a:softEdge rad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6200000">
            <a:off x="2462939" y="4321644"/>
            <a:ext cx="173017" cy="182079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16200000">
            <a:off x="5643344" y="4260190"/>
            <a:ext cx="173016" cy="304988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Выгнутая влево стрелка 92"/>
          <p:cNvSpPr/>
          <p:nvPr/>
        </p:nvSpPr>
        <p:spPr>
          <a:xfrm rot="21390053">
            <a:off x="-74150" y="3017601"/>
            <a:ext cx="441989" cy="1139745"/>
          </a:xfrm>
          <a:prstGeom prst="curvedRightArrow">
            <a:avLst>
              <a:gd name="adj1" fmla="val 25000"/>
              <a:gd name="adj2" fmla="val 50000"/>
              <a:gd name="adj3" fmla="val 49616"/>
            </a:avLst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 rot="16200000">
            <a:off x="5689266" y="5578519"/>
            <a:ext cx="208816" cy="244672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rot="16200000">
            <a:off x="2476038" y="5735654"/>
            <a:ext cx="126904" cy="162155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4093706" y="5711057"/>
            <a:ext cx="126904" cy="133284"/>
          </a:xfrm>
          <a:prstGeom prst="downArrow">
            <a:avLst/>
          </a:prstGeom>
          <a:ln>
            <a:solidFill>
              <a:schemeClr val="bg1"/>
            </a:solidFill>
          </a:ln>
          <a:effectLst>
            <a:glow rad="63500">
              <a:schemeClr val="bg1"/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51618"/>
            <a:ext cx="501594" cy="337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6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166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 С. Родачин</dc:creator>
  <cp:lastModifiedBy>Богдан С. Родачин</cp:lastModifiedBy>
  <cp:revision>36</cp:revision>
  <dcterms:created xsi:type="dcterms:W3CDTF">2024-03-26T08:18:47Z</dcterms:created>
  <dcterms:modified xsi:type="dcterms:W3CDTF">2024-05-22T11:04:28Z</dcterms:modified>
</cp:coreProperties>
</file>