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1DF2-F43C-4B93-8668-6C23F7CF5D13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0FB-18AA-4199-B01D-FF9E6164F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678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1DF2-F43C-4B93-8668-6C23F7CF5D13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0FB-18AA-4199-B01D-FF9E6164F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130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1DF2-F43C-4B93-8668-6C23F7CF5D13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0FB-18AA-4199-B01D-FF9E6164F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720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1DF2-F43C-4B93-8668-6C23F7CF5D13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0FB-18AA-4199-B01D-FF9E6164F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226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1DF2-F43C-4B93-8668-6C23F7CF5D13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0FB-18AA-4199-B01D-FF9E6164F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696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1DF2-F43C-4B93-8668-6C23F7CF5D13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0FB-18AA-4199-B01D-FF9E6164F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814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1DF2-F43C-4B93-8668-6C23F7CF5D13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0FB-18AA-4199-B01D-FF9E6164F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215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1DF2-F43C-4B93-8668-6C23F7CF5D13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0FB-18AA-4199-B01D-FF9E6164F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609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1DF2-F43C-4B93-8668-6C23F7CF5D13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0FB-18AA-4199-B01D-FF9E6164F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576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1DF2-F43C-4B93-8668-6C23F7CF5D13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0FB-18AA-4199-B01D-FF9E6164F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481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1DF2-F43C-4B93-8668-6C23F7CF5D13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0FB-18AA-4199-B01D-FF9E6164F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5643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C1DF2-F43C-4B93-8668-6C23F7CF5D13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140FB-18AA-4199-B01D-FF9E6164F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689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odachin_BS\Desktop\Документы Родачин\Фотогалерея\Район\Станица фото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1939" b="13712"/>
          <a:stretch/>
        </p:blipFill>
        <p:spPr bwMode="auto">
          <a:xfrm>
            <a:off x="-46976" y="-43132"/>
            <a:ext cx="9190976" cy="6901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Rodachin_BS\Desktop\Документы Родачин\Фотогалерея\Район\Герб Брюховецкой печать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5137" y="6252375"/>
            <a:ext cx="421757" cy="540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04048" y="6252375"/>
            <a:ext cx="4056170" cy="461665"/>
          </a:xfrm>
          <a:prstGeom prst="rect">
            <a:avLst/>
          </a:prstGeom>
          <a:solidFill>
            <a:schemeClr val="bg1">
              <a:lumMod val="85000"/>
              <a:alpha val="5700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муниципального образования</a:t>
            </a:r>
          </a:p>
          <a:p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Брюховецкий район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>
            <a:spLocks noChangeAspect="1"/>
          </p:cNvSpPr>
          <p:nvPr/>
        </p:nvSpPr>
        <p:spPr>
          <a:xfrm>
            <a:off x="179512" y="1204638"/>
            <a:ext cx="2620474" cy="1422913"/>
          </a:xfrm>
          <a:prstGeom prst="round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Подача инвестором заявки на выдачу технических условий подключения.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инвестором документов, содержащих исходные данные для проектирования подключения </a:t>
            </a:r>
          </a:p>
          <a:p>
            <a:pPr algn="ctr"/>
            <a:endParaRPr lang="ru-RU" sz="13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" name="Блок-схема: знак завершения 44"/>
          <p:cNvSpPr/>
          <p:nvPr/>
        </p:nvSpPr>
        <p:spPr>
          <a:xfrm>
            <a:off x="495730" y="2408219"/>
            <a:ext cx="2060046" cy="131349"/>
          </a:xfrm>
          <a:prstGeom prst="flowChartTermina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1 рабочий день</a:t>
            </a:r>
          </a:p>
        </p:txBody>
      </p:sp>
      <p:sp>
        <p:nvSpPr>
          <p:cNvPr id="61" name="Скругленный прямоугольник 60"/>
          <p:cNvSpPr>
            <a:spLocks noChangeAspect="1"/>
          </p:cNvSpPr>
          <p:nvPr/>
        </p:nvSpPr>
        <p:spPr>
          <a:xfrm>
            <a:off x="3396384" y="1227457"/>
            <a:ext cx="2304256" cy="1400094"/>
          </a:xfrm>
          <a:prstGeom prst="round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Выдача РСО  технических условий подключения</a:t>
            </a:r>
            <a:endParaRPr lang="ru-RU" sz="13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5" name="Скругленный прямоугольник 64"/>
          <p:cNvSpPr>
            <a:spLocks noChangeAspect="1"/>
          </p:cNvSpPr>
          <p:nvPr/>
        </p:nvSpPr>
        <p:spPr>
          <a:xfrm>
            <a:off x="6156176" y="1248383"/>
            <a:ext cx="2448272" cy="1422913"/>
          </a:xfrm>
          <a:prstGeom prst="round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инвестором технических условий</a:t>
            </a:r>
          </a:p>
          <a:p>
            <a:pPr algn="ctr"/>
            <a:endParaRPr lang="ru-RU" sz="1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Скругленный прямоугольник 65"/>
          <p:cNvSpPr>
            <a:spLocks noChangeAspect="1"/>
          </p:cNvSpPr>
          <p:nvPr/>
        </p:nvSpPr>
        <p:spPr>
          <a:xfrm>
            <a:off x="495730" y="2924944"/>
            <a:ext cx="2304256" cy="1422913"/>
          </a:xfrm>
          <a:prstGeom prst="round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Подписание договора о технологическом присоединении инвестором</a:t>
            </a:r>
            <a:endParaRPr lang="ru-RU" sz="13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7" name="Скругленный прямоугольник 66"/>
          <p:cNvSpPr>
            <a:spLocks noChangeAspect="1"/>
          </p:cNvSpPr>
          <p:nvPr/>
        </p:nvSpPr>
        <p:spPr>
          <a:xfrm>
            <a:off x="1940647" y="4647256"/>
            <a:ext cx="2304256" cy="1422913"/>
          </a:xfrm>
          <a:prstGeom prst="round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договора о технологическом </a:t>
            </a:r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присоединении</a:t>
            </a:r>
          </a:p>
          <a:p>
            <a:pPr algn="ctr"/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8" name="Скругленный прямоугольник 67"/>
          <p:cNvSpPr>
            <a:spLocks noChangeAspect="1"/>
          </p:cNvSpPr>
          <p:nvPr/>
        </p:nvSpPr>
        <p:spPr>
          <a:xfrm>
            <a:off x="3396384" y="2924944"/>
            <a:ext cx="2304256" cy="1422913"/>
          </a:xfrm>
          <a:prstGeom prst="round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Подписание договора о технологическом присоединении </a:t>
            </a:r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РСО</a:t>
            </a:r>
          </a:p>
          <a:p>
            <a:pPr algn="ctr"/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3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9" name="Скругленный прямоугольник 68"/>
          <p:cNvSpPr>
            <a:spLocks noChangeAspect="1"/>
          </p:cNvSpPr>
          <p:nvPr/>
        </p:nvSpPr>
        <p:spPr>
          <a:xfrm>
            <a:off x="5580112" y="4615822"/>
            <a:ext cx="2304256" cy="1422913"/>
          </a:xfrm>
          <a:prstGeom prst="round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Подписание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актов о технологическом присоединении </a:t>
            </a:r>
          </a:p>
          <a:p>
            <a:pPr algn="ctr"/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" name="Скругленный прямоугольник 69"/>
          <p:cNvSpPr>
            <a:spLocks noChangeAspect="1"/>
          </p:cNvSpPr>
          <p:nvPr/>
        </p:nvSpPr>
        <p:spPr>
          <a:xfrm>
            <a:off x="6209402" y="2974239"/>
            <a:ext cx="2448272" cy="1422913"/>
          </a:xfrm>
          <a:prstGeom prst="round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Подача заявления на заключение договора о технологическом 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присоединении от  инвестора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4" name="Блок-схема: знак завершения 73"/>
          <p:cNvSpPr/>
          <p:nvPr/>
        </p:nvSpPr>
        <p:spPr>
          <a:xfrm>
            <a:off x="3685820" y="2408220"/>
            <a:ext cx="1725384" cy="131349"/>
          </a:xfrm>
          <a:prstGeom prst="flowChartTermina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10 рабочих дней</a:t>
            </a:r>
          </a:p>
        </p:txBody>
      </p:sp>
      <p:sp>
        <p:nvSpPr>
          <p:cNvPr id="75" name="Блок-схема: знак завершения 74"/>
          <p:cNvSpPr/>
          <p:nvPr/>
        </p:nvSpPr>
        <p:spPr>
          <a:xfrm>
            <a:off x="3673304" y="4094063"/>
            <a:ext cx="1725384" cy="119206"/>
          </a:xfrm>
          <a:prstGeom prst="flowChartTermina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10 рабочих дней</a:t>
            </a:r>
          </a:p>
        </p:txBody>
      </p:sp>
      <p:sp>
        <p:nvSpPr>
          <p:cNvPr id="76" name="Блок-схема: знак завершения 75"/>
          <p:cNvSpPr/>
          <p:nvPr/>
        </p:nvSpPr>
        <p:spPr>
          <a:xfrm>
            <a:off x="6507527" y="4094063"/>
            <a:ext cx="1852022" cy="150779"/>
          </a:xfrm>
          <a:prstGeom prst="flowChartTermina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1 рабочий день</a:t>
            </a:r>
          </a:p>
        </p:txBody>
      </p:sp>
      <p:sp>
        <p:nvSpPr>
          <p:cNvPr id="77" name="Блок-схема: знак завершения 76"/>
          <p:cNvSpPr/>
          <p:nvPr/>
        </p:nvSpPr>
        <p:spPr>
          <a:xfrm>
            <a:off x="2107245" y="5613262"/>
            <a:ext cx="1981877" cy="378070"/>
          </a:xfrm>
          <a:prstGeom prst="flowChartTermina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18 дней со дня заключения договора</a:t>
            </a:r>
          </a:p>
        </p:txBody>
      </p:sp>
      <p:sp>
        <p:nvSpPr>
          <p:cNvPr id="79" name="Блок-схема: знак завершения 78"/>
          <p:cNvSpPr/>
          <p:nvPr/>
        </p:nvSpPr>
        <p:spPr>
          <a:xfrm>
            <a:off x="658784" y="4094063"/>
            <a:ext cx="1978148" cy="145164"/>
          </a:xfrm>
          <a:prstGeom prst="flowChartTermina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/>
              <a:t>1</a:t>
            </a:r>
            <a:r>
              <a:rPr lang="ru-RU" sz="1100" dirty="0" smtClean="0"/>
              <a:t> рабочих дней</a:t>
            </a:r>
          </a:p>
        </p:txBody>
      </p:sp>
      <p:sp>
        <p:nvSpPr>
          <p:cNvPr id="81" name="Блок-схема: знак завершения 80"/>
          <p:cNvSpPr/>
          <p:nvPr/>
        </p:nvSpPr>
        <p:spPr>
          <a:xfrm>
            <a:off x="5782997" y="5802296"/>
            <a:ext cx="1898486" cy="94518"/>
          </a:xfrm>
          <a:prstGeom prst="flowChartTermina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/>
              <a:t> </a:t>
            </a:r>
            <a:endParaRPr lang="ru-RU" sz="900" dirty="0" smtClean="0"/>
          </a:p>
          <a:p>
            <a:pPr algn="ctr"/>
            <a:r>
              <a:rPr lang="ru-RU" sz="1100" dirty="0" smtClean="0"/>
              <a:t>10 </a:t>
            </a:r>
            <a:r>
              <a:rPr lang="ru-RU" sz="1100" dirty="0"/>
              <a:t>рабочих дней</a:t>
            </a:r>
          </a:p>
          <a:p>
            <a:pPr algn="ctr"/>
            <a:endParaRPr lang="ru-RU" sz="900" dirty="0" smtClean="0"/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179512" y="260648"/>
            <a:ext cx="8712968" cy="648072"/>
          </a:xfrm>
          <a:prstGeom prst="roundRect">
            <a:avLst/>
          </a:prstGeom>
          <a:gradFill flip="none" rotWithShape="1">
            <a:gsLst>
              <a:gs pos="14000">
                <a:schemeClr val="accent2">
                  <a:shade val="93000"/>
                  <a:satMod val="130000"/>
                  <a:lumMod val="42000"/>
                  <a:alpha val="63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+mj-lt"/>
                <a:cs typeface="Times New Roman" panose="02020603050405020304" pitchFamily="18" charset="0"/>
              </a:rPr>
              <a:t>Алгоритм действий инвестора по процедурам подключения </a:t>
            </a:r>
            <a:endParaRPr lang="ru-RU" b="1" dirty="0" smtClean="0">
              <a:latin typeface="+mj-lt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+mj-lt"/>
                <a:cs typeface="Times New Roman" panose="02020603050405020304" pitchFamily="18" charset="0"/>
              </a:rPr>
              <a:t>к </a:t>
            </a:r>
            <a:r>
              <a:rPr lang="ru-RU" b="1" dirty="0" smtClean="0">
                <a:latin typeface="+mj-lt"/>
                <a:cs typeface="Times New Roman" panose="02020603050405020304" pitchFamily="18" charset="0"/>
              </a:rPr>
              <a:t>объектам </a:t>
            </a:r>
            <a:r>
              <a:rPr lang="ru-RU" b="1" dirty="0" smtClean="0">
                <a:latin typeface="+mj-lt"/>
                <a:cs typeface="Times New Roman" panose="02020603050405020304" pitchFamily="18" charset="0"/>
              </a:rPr>
              <a:t>водоснабжения</a:t>
            </a:r>
            <a:endParaRPr lang="ru-RU" b="1" dirty="0" smtClean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50" name="Стрелка вниз 49"/>
          <p:cNvSpPr/>
          <p:nvPr/>
        </p:nvSpPr>
        <p:spPr>
          <a:xfrm rot="16200000">
            <a:off x="5853851" y="1701479"/>
            <a:ext cx="173017" cy="474868"/>
          </a:xfrm>
          <a:prstGeom prst="downArrow">
            <a:avLst/>
          </a:prstGeom>
          <a:ln>
            <a:solidFill>
              <a:schemeClr val="bg1"/>
            </a:solidFill>
          </a:ln>
          <a:effectLst>
            <a:glow rad="63500">
              <a:schemeClr val="bg1"/>
            </a:glow>
            <a:outerShdw blurRad="40000" dist="23000" dir="5400000" rotWithShape="0">
              <a:srgbClr val="000000">
                <a:alpha val="35000"/>
              </a:srgbClr>
            </a:outerShdw>
            <a:softEdge rad="0"/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Стрелка вниз 89"/>
          <p:cNvSpPr/>
          <p:nvPr/>
        </p:nvSpPr>
        <p:spPr>
          <a:xfrm rot="16200000">
            <a:off x="3011676" y="1617894"/>
            <a:ext cx="173017" cy="596398"/>
          </a:xfrm>
          <a:prstGeom prst="downArrow">
            <a:avLst/>
          </a:prstGeom>
          <a:ln>
            <a:solidFill>
              <a:schemeClr val="bg1"/>
            </a:solidFill>
          </a:ln>
          <a:effectLst>
            <a:glow rad="63500">
              <a:schemeClr val="bg1"/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Развернутая стрелка 84"/>
          <p:cNvSpPr/>
          <p:nvPr/>
        </p:nvSpPr>
        <p:spPr>
          <a:xfrm rot="5400000">
            <a:off x="7802404" y="2698965"/>
            <a:ext cx="1964127" cy="360041"/>
          </a:xfrm>
          <a:prstGeom prst="uturnArrow">
            <a:avLst/>
          </a:prstGeom>
          <a:ln>
            <a:solidFill>
              <a:schemeClr val="bg1"/>
            </a:solidFill>
          </a:ln>
          <a:effectLst>
            <a:glow rad="63500">
              <a:schemeClr val="bg1"/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3" name="Выгнутая влево стрелка 92"/>
          <p:cNvSpPr/>
          <p:nvPr/>
        </p:nvSpPr>
        <p:spPr>
          <a:xfrm rot="19205252">
            <a:off x="519555" y="4211644"/>
            <a:ext cx="832082" cy="2513374"/>
          </a:xfrm>
          <a:prstGeom prst="curvedRightArrow">
            <a:avLst/>
          </a:prstGeom>
          <a:ln>
            <a:solidFill>
              <a:schemeClr val="bg1"/>
            </a:solidFill>
          </a:ln>
          <a:effectLst>
            <a:glow rad="63500">
              <a:schemeClr val="bg1"/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1" name="Стрелка вниз 100"/>
          <p:cNvSpPr/>
          <p:nvPr/>
        </p:nvSpPr>
        <p:spPr>
          <a:xfrm rot="5400000">
            <a:off x="5842008" y="3421651"/>
            <a:ext cx="206694" cy="528094"/>
          </a:xfrm>
          <a:prstGeom prst="downArrow">
            <a:avLst/>
          </a:prstGeom>
          <a:ln>
            <a:solidFill>
              <a:schemeClr val="bg1"/>
            </a:solidFill>
          </a:ln>
          <a:effectLst>
            <a:glow rad="63500">
              <a:schemeClr val="bg1"/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Стрелка вниз 101"/>
          <p:cNvSpPr/>
          <p:nvPr/>
        </p:nvSpPr>
        <p:spPr>
          <a:xfrm rot="5400000">
            <a:off x="2994837" y="3338201"/>
            <a:ext cx="206695" cy="596398"/>
          </a:xfrm>
          <a:prstGeom prst="downArrow">
            <a:avLst/>
          </a:prstGeom>
          <a:ln>
            <a:solidFill>
              <a:schemeClr val="bg1"/>
            </a:solidFill>
          </a:ln>
          <a:effectLst>
            <a:glow rad="63500">
              <a:schemeClr val="bg1"/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Стрелка вниз 104"/>
          <p:cNvSpPr/>
          <p:nvPr/>
        </p:nvSpPr>
        <p:spPr>
          <a:xfrm rot="16200000">
            <a:off x="4835746" y="4700859"/>
            <a:ext cx="171235" cy="1317495"/>
          </a:xfrm>
          <a:prstGeom prst="downArrow">
            <a:avLst/>
          </a:prstGeom>
          <a:ln>
            <a:solidFill>
              <a:schemeClr val="bg1"/>
            </a:solidFill>
          </a:ln>
          <a:effectLst>
            <a:glow rad="63500">
              <a:schemeClr val="bg1"/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Блок-схема: знак завершения 31"/>
          <p:cNvSpPr/>
          <p:nvPr/>
        </p:nvSpPr>
        <p:spPr>
          <a:xfrm>
            <a:off x="6336196" y="2408220"/>
            <a:ext cx="2088232" cy="166728"/>
          </a:xfrm>
          <a:prstGeom prst="flowChartTermina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404 календарных дня</a:t>
            </a:r>
            <a:endParaRPr lang="ru-RU" sz="1100" dirty="0" smtClean="0"/>
          </a:p>
        </p:txBody>
      </p:sp>
    </p:spTree>
    <p:extLst>
      <p:ext uri="{BB962C8B-B14F-4D97-AF65-F5344CB8AC3E}">
        <p14:creationId xmlns:p14="http://schemas.microsoft.com/office/powerpoint/2010/main" val="177260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102</Words>
  <Application>Microsoft Office PowerPoint</Application>
  <PresentationFormat>Экран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Богдан С. Родачин</dc:creator>
  <cp:lastModifiedBy>Богдан С. Родачин</cp:lastModifiedBy>
  <cp:revision>26</cp:revision>
  <dcterms:created xsi:type="dcterms:W3CDTF">2024-03-26T08:18:47Z</dcterms:created>
  <dcterms:modified xsi:type="dcterms:W3CDTF">2024-03-27T07:37:15Z</dcterms:modified>
</cp:coreProperties>
</file>